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18" r:id="rId1"/>
  </p:sldMasterIdLst>
  <p:notesMasterIdLst>
    <p:notesMasterId r:id="rId23"/>
  </p:notesMasterIdLst>
  <p:handoutMasterIdLst>
    <p:handoutMasterId r:id="rId24"/>
  </p:handoutMasterIdLst>
  <p:sldIdLst>
    <p:sldId id="352" r:id="rId2"/>
    <p:sldId id="358" r:id="rId3"/>
    <p:sldId id="357" r:id="rId4"/>
    <p:sldId id="359" r:id="rId5"/>
    <p:sldId id="360" r:id="rId6"/>
    <p:sldId id="361" r:id="rId7"/>
    <p:sldId id="362" r:id="rId8"/>
    <p:sldId id="363" r:id="rId9"/>
    <p:sldId id="366" r:id="rId10"/>
    <p:sldId id="367" r:id="rId11"/>
    <p:sldId id="368" r:id="rId12"/>
    <p:sldId id="371" r:id="rId13"/>
    <p:sldId id="370" r:id="rId14"/>
    <p:sldId id="372" r:id="rId15"/>
    <p:sldId id="369" r:id="rId16"/>
    <p:sldId id="373" r:id="rId17"/>
    <p:sldId id="374" r:id="rId18"/>
    <p:sldId id="375" r:id="rId19"/>
    <p:sldId id="376" r:id="rId20"/>
    <p:sldId id="377" r:id="rId21"/>
    <p:sldId id="345" r:id="rId22"/>
  </p:sldIdLst>
  <p:sldSz cx="9144000" cy="6858000" type="screen4x3"/>
  <p:notesSz cx="6858000" cy="9926638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21" autoAdjust="0"/>
    <p:restoredTop sz="94660"/>
  </p:normalViewPr>
  <p:slideViewPr>
    <p:cSldViewPr>
      <p:cViewPr>
        <p:scale>
          <a:sx n="100" d="100"/>
          <a:sy n="100" d="100"/>
        </p:scale>
        <p:origin x="-103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F2A5D1D7-3999-4E35-A4E1-7AC858B7D131}" type="datetimeFigureOut">
              <a:rPr lang="bg-BG"/>
              <a:pPr>
                <a:defRPr/>
              </a:pPr>
              <a:t>14.1.2016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A2B71B11-B429-4E7D-BD6D-AC8F9B60B34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24324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7103B23-C1E8-4539-9B6F-556D5659CF2B}" type="datetimeFigureOut">
              <a:rPr lang="en-US"/>
              <a:pPr>
                <a:defRPr/>
              </a:pPr>
              <a:t>1/14/2016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14875"/>
            <a:ext cx="5486400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16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7CB9552-D4F3-4DEF-86DE-7186373120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74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235C8297-3E7B-4ACE-B101-F2303A17379B}" type="slidenum">
              <a:rPr lang="bg-BG" altLang="en-US" smtClean="0">
                <a:solidFill>
                  <a:srgbClr val="000000"/>
                </a:solidFill>
              </a:rPr>
              <a:pPr eaLnBrk="1" hangingPunct="1"/>
              <a:t>1</a:t>
            </a:fld>
            <a:endParaRPr lang="bg-BG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447800" y="2852738"/>
            <a:ext cx="7239000" cy="2159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bg-BG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447800" y="2852738"/>
            <a:ext cx="7239000" cy="0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25"/>
          <p:cNvGrpSpPr>
            <a:grpSpLocks/>
          </p:cNvGrpSpPr>
          <p:nvPr userDrawn="1"/>
        </p:nvGrpSpPr>
        <p:grpSpPr bwMode="auto">
          <a:xfrm>
            <a:off x="-36513" y="5981700"/>
            <a:ext cx="9180513" cy="903288"/>
            <a:chOff x="-36512" y="-27384"/>
            <a:chExt cx="9180512" cy="792088"/>
          </a:xfrm>
        </p:grpSpPr>
        <p:grpSp>
          <p:nvGrpSpPr>
            <p:cNvPr id="11" name="Group 27"/>
            <p:cNvGrpSpPr>
              <a:grpSpLocks/>
            </p:cNvGrpSpPr>
            <p:nvPr userDrawn="1"/>
          </p:nvGrpSpPr>
          <p:grpSpPr bwMode="auto">
            <a:xfrm>
              <a:off x="-36512" y="-27384"/>
              <a:ext cx="9180512" cy="792088"/>
              <a:chOff x="-36512" y="1988840"/>
              <a:chExt cx="9180512" cy="792088"/>
            </a:xfrm>
          </p:grpSpPr>
          <p:pic>
            <p:nvPicPr>
              <p:cNvPr id="13" name="Picture 28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377" t="17572" r="25623" b="67911"/>
              <a:stretch>
                <a:fillRect/>
              </a:stretch>
            </p:blipFill>
            <p:spPr bwMode="auto">
              <a:xfrm>
                <a:off x="-30298" y="1988840"/>
                <a:ext cx="9174298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Picture 11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45" t="17572" r="17673" b="67911"/>
              <a:stretch>
                <a:fillRect/>
              </a:stretch>
            </p:blipFill>
            <p:spPr bwMode="auto">
              <a:xfrm>
                <a:off x="7978810" y="1988840"/>
                <a:ext cx="1129694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 Box 13"/>
              <p:cNvSpPr txBox="1">
                <a:spLocks noChangeArrowheads="1"/>
              </p:cNvSpPr>
              <p:nvPr/>
            </p:nvSpPr>
            <p:spPr bwMode="auto">
              <a:xfrm>
                <a:off x="5702300" y="2058443"/>
                <a:ext cx="2325688" cy="6960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bg-BG" sz="900" b="1" smtClean="0">
                    <a:solidFill>
                      <a:schemeClr val="bg1"/>
                    </a:solidFill>
                  </a:rPr>
                  <a:t>ОПЕРАТИВНА ПРОГРАМА</a:t>
                </a:r>
                <a:endParaRPr lang="en-US" sz="900" b="1" smtClean="0">
                  <a:solidFill>
                    <a:schemeClr val="bg1"/>
                  </a:solidFill>
                </a:endParaRPr>
              </a:p>
              <a:p>
                <a:pPr algn="r" eaLnBrk="1" hangingPunct="1">
                  <a:defRPr/>
                </a:pPr>
                <a:r>
                  <a:rPr lang="bg-BG" sz="900" b="1" smtClean="0">
                    <a:solidFill>
                      <a:schemeClr val="bg1"/>
                    </a:solidFill>
                  </a:rPr>
                  <a:t>„РАЗВИТИЕ НА КОНКУРЕНТНОСПОСОБНОСТТА НА БЪЛГАРСКАТА ИКОНОМИКА“ </a:t>
                </a:r>
                <a:r>
                  <a:rPr lang="en-US" sz="900" b="1" smtClean="0">
                    <a:solidFill>
                      <a:schemeClr val="bg1"/>
                    </a:solidFill>
                  </a:rPr>
                  <a:t>2007-2013</a:t>
                </a:r>
                <a:endParaRPr lang="bg-BG" sz="900" b="1" smtClean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6" name="Picture 11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92" t="17572" r="68793" b="67911"/>
              <a:stretch>
                <a:fillRect/>
              </a:stretch>
            </p:blipFill>
            <p:spPr bwMode="auto">
              <a:xfrm>
                <a:off x="-36512" y="1988840"/>
                <a:ext cx="2409064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2" name="Picture 29" descr="NSRRlogoCMYK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-27384"/>
              <a:ext cx="1336232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683DB-E528-4565-A670-844B6E1E5C52}" type="datetimeFigureOut">
              <a:rPr lang="bg-BG"/>
              <a:pPr>
                <a:defRPr/>
              </a:pPr>
              <a:t>14.1.2016 г.</a:t>
            </a:fld>
            <a:endParaRPr lang="bg-BG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B10D0-19B2-4B66-A5F2-D53BBC8B515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3832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A84F1-4456-4612-B5F2-A2304E7C1FB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1714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A94059-7EB8-43BF-B8C1-C2E6E9F54EEC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383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885-4A0B-4EEA-B8B7-151E8DFB0E30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596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21F68-73A6-4A96-8C67-E0A0E1AD71B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62536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95C07-C42E-452D-8480-64738D9EAEE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141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41976-A24C-4ED2-B487-5D61142BD76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342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A8B5-B7FE-44F8-BD50-F57CE676670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31690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8BC74-07BB-4B30-9F17-5CD2BC0D1557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17952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84BDB-9CB8-47A0-92E7-A1401BE7781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96180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004BC-61ED-4AC7-ADAC-A370DA86AB2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10338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AEC892A6-0ADB-4E27-A70C-B127850ABC0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  <p:sp>
        <p:nvSpPr>
          <p:cNvPr id="11" name="Rectangle 10"/>
          <p:cNvSpPr/>
          <p:nvPr userDrawn="1"/>
        </p:nvSpPr>
        <p:spPr>
          <a:xfrm>
            <a:off x="0" y="1412875"/>
            <a:ext cx="9144000" cy="2159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bg-BG"/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0" y="765175"/>
            <a:ext cx="9036050" cy="647700"/>
          </a:xfrm>
          <a:prstGeom prst="rect">
            <a:avLst/>
          </a:prstGeom>
          <a:effec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bg-BG"/>
          </a:p>
        </p:txBody>
      </p:sp>
      <p:sp>
        <p:nvSpPr>
          <p:cNvPr id="13" name="Content Placeholder 2"/>
          <p:cNvSpPr txBox="1">
            <a:spLocks/>
          </p:cNvSpPr>
          <p:nvPr userDrawn="1"/>
        </p:nvSpPr>
        <p:spPr>
          <a:xfrm>
            <a:off x="34925" y="1773238"/>
            <a:ext cx="9037638" cy="41148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sz="29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2500">
                <a:solidFill>
                  <a:srgbClr val="002060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sz="2200">
                <a:solidFill>
                  <a:srgbClr val="002060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sz="1900">
                <a:solidFill>
                  <a:srgbClr val="002060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rgbClr val="002060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defRPr/>
            </a:pPr>
            <a:endParaRPr lang="bg-BG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0" y="1412875"/>
            <a:ext cx="9144000" cy="0"/>
          </a:xfrm>
          <a:prstGeom prst="line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5" name="Group 7"/>
          <p:cNvGrpSpPr>
            <a:grpSpLocks/>
          </p:cNvGrpSpPr>
          <p:nvPr userDrawn="1"/>
        </p:nvGrpSpPr>
        <p:grpSpPr bwMode="auto">
          <a:xfrm>
            <a:off x="-36513" y="-34925"/>
            <a:ext cx="9180513" cy="947738"/>
            <a:chOff x="-36512" y="-34301"/>
            <a:chExt cx="9180512" cy="799005"/>
          </a:xfrm>
        </p:grpSpPr>
        <p:grpSp>
          <p:nvGrpSpPr>
            <p:cNvPr id="1046" name="Group 6"/>
            <p:cNvGrpSpPr>
              <a:grpSpLocks/>
            </p:cNvGrpSpPr>
            <p:nvPr userDrawn="1"/>
          </p:nvGrpSpPr>
          <p:grpSpPr bwMode="auto">
            <a:xfrm>
              <a:off x="-36512" y="-27384"/>
              <a:ext cx="9180512" cy="792088"/>
              <a:chOff x="-36512" y="1988840"/>
              <a:chExt cx="9180512" cy="792088"/>
            </a:xfrm>
          </p:grpSpPr>
          <p:pic>
            <p:nvPicPr>
              <p:cNvPr id="1048" name="Picture 11"/>
              <p:cNvPicPr>
                <a:picLocks noChangeAspect="1" noChangeArrowheads="1"/>
              </p:cNvPicPr>
              <p:nvPr userDrawn="1"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3377" t="17572" r="25623" b="67911"/>
              <a:stretch>
                <a:fillRect/>
              </a:stretch>
            </p:blipFill>
            <p:spPr bwMode="auto">
              <a:xfrm>
                <a:off x="-30298" y="1988840"/>
                <a:ext cx="9174298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9" name="Picture 11"/>
              <p:cNvPicPr>
                <a:picLocks noChangeAspect="1" noChangeArrowheads="1"/>
              </p:cNvPicPr>
              <p:nvPr userDrawn="1"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645" t="17572" r="17673" b="67911"/>
              <a:stretch>
                <a:fillRect/>
              </a:stretch>
            </p:blipFill>
            <p:spPr bwMode="auto">
              <a:xfrm>
                <a:off x="7978810" y="1988840"/>
                <a:ext cx="1129694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 Box 13"/>
              <p:cNvSpPr txBox="1">
                <a:spLocks noChangeArrowheads="1"/>
              </p:cNvSpPr>
              <p:nvPr/>
            </p:nvSpPr>
            <p:spPr bwMode="auto">
              <a:xfrm>
                <a:off x="5702300" y="2060887"/>
                <a:ext cx="2325688" cy="6919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0" tIns="0" rIns="0" bIns="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itchFamily="34" charset="0"/>
                    <a:cs typeface="Arial" charset="0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bg-BG" sz="900" b="1" smtClean="0">
                    <a:solidFill>
                      <a:schemeClr val="bg1"/>
                    </a:solidFill>
                  </a:rPr>
                  <a:t>ОПЕРАТИВНА ПРОГРАМА</a:t>
                </a:r>
                <a:endParaRPr lang="en-US" sz="900" b="1" smtClean="0">
                  <a:solidFill>
                    <a:schemeClr val="bg1"/>
                  </a:solidFill>
                </a:endParaRPr>
              </a:p>
              <a:p>
                <a:pPr algn="r" eaLnBrk="1" hangingPunct="1">
                  <a:defRPr/>
                </a:pPr>
                <a:r>
                  <a:rPr lang="bg-BG" sz="900" b="1" smtClean="0">
                    <a:solidFill>
                      <a:schemeClr val="bg1"/>
                    </a:solidFill>
                  </a:rPr>
                  <a:t>„РАЗВИТИЕ НА КОНКУРЕНТНОСПОСОБНОСТТА НА БЪЛГАРСКАТА ИКОНОМИКА“ </a:t>
                </a:r>
                <a:r>
                  <a:rPr lang="en-US" sz="900" b="1" smtClean="0">
                    <a:solidFill>
                      <a:schemeClr val="bg1"/>
                    </a:solidFill>
                  </a:rPr>
                  <a:t>2007-2013</a:t>
                </a:r>
                <a:endParaRPr lang="bg-BG" sz="900" b="1" smtClean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051" name="Picture 11"/>
              <p:cNvPicPr>
                <a:picLocks noChangeAspect="1" noChangeArrowheads="1"/>
              </p:cNvPicPr>
              <p:nvPr userDrawn="1"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92" t="17572" r="68793" b="67911"/>
              <a:stretch>
                <a:fillRect/>
              </a:stretch>
            </p:blipFill>
            <p:spPr bwMode="auto">
              <a:xfrm>
                <a:off x="-36512" y="1988840"/>
                <a:ext cx="2409064" cy="7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47" name="Picture 11" descr="NSRRlogoCMYK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920" y="-34301"/>
              <a:ext cx="1336232" cy="799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73" r:id="rId1"/>
    <p:sldLayoutId id="2147484874" r:id="rId2"/>
    <p:sldLayoutId id="2147484875" r:id="rId3"/>
    <p:sldLayoutId id="2147484876" r:id="rId4"/>
    <p:sldLayoutId id="2147484877" r:id="rId5"/>
    <p:sldLayoutId id="2147484878" r:id="rId6"/>
    <p:sldLayoutId id="2147484879" r:id="rId7"/>
    <p:sldLayoutId id="2147484880" r:id="rId8"/>
    <p:sldLayoutId id="2147484881" r:id="rId9"/>
    <p:sldLayoutId id="2147484882" r:id="rId10"/>
    <p:sldLayoutId id="214748488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umis2020.government.bg/Report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8424936" cy="4199259"/>
          </a:xfrm>
        </p:spPr>
        <p:txBody>
          <a:bodyPr/>
          <a:lstStyle/>
          <a:p>
            <a:pPr marL="182880" indent="0" algn="ctr" eaLnBrk="1" hangingPunct="1">
              <a:spcBef>
                <a:spcPct val="20000"/>
              </a:spcBef>
              <a:buNone/>
              <a:defRPr/>
            </a:pPr>
            <a:r>
              <a:rPr lang="bg-BG" sz="2400" dirty="0">
                <a:effectLst/>
              </a:rPr>
              <a:t>И</a:t>
            </a:r>
            <a:r>
              <a:rPr lang="bg-BG" sz="2400" dirty="0" smtClean="0">
                <a:effectLst/>
              </a:rPr>
              <a:t>нструкция </a:t>
            </a:r>
            <a:r>
              <a:rPr lang="bg-BG" sz="2400" dirty="0" smtClean="0">
                <a:effectLst/>
              </a:rPr>
              <a:t>за отчитането на ДБФП в </a:t>
            </a:r>
            <a:r>
              <a:rPr lang="ru-RU" sz="2400" dirty="0" err="1" smtClean="0">
                <a:effectLst/>
              </a:rPr>
              <a:t>Информационна</a:t>
            </a:r>
            <a:r>
              <a:rPr lang="ru-RU" sz="2400" dirty="0" smtClean="0">
                <a:effectLst/>
              </a:rPr>
              <a:t> система</a:t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за управление и наблюдение</a:t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на </a:t>
            </a:r>
            <a:r>
              <a:rPr lang="ru-RU" sz="2400" dirty="0" err="1" smtClean="0">
                <a:effectLst/>
              </a:rPr>
              <a:t>средствата</a:t>
            </a:r>
            <a:r>
              <a:rPr lang="ru-RU" sz="2400" dirty="0" smtClean="0">
                <a:effectLst/>
              </a:rPr>
              <a:t> от ЕС в </a:t>
            </a:r>
            <a:r>
              <a:rPr lang="ru-RU" sz="2400" dirty="0" err="1" smtClean="0">
                <a:effectLst/>
              </a:rPr>
              <a:t>България</a:t>
            </a:r>
            <a:r>
              <a:rPr lang="ru-RU" sz="2400" dirty="0" smtClean="0">
                <a:effectLst/>
              </a:rPr>
              <a:t> 2020 </a:t>
            </a:r>
            <a:r>
              <a:rPr lang="bg-BG" sz="2400" dirty="0" smtClean="0">
                <a:effectLst/>
              </a:rPr>
              <a:t>(ИСУН 2020)</a:t>
            </a:r>
            <a:r>
              <a:rPr lang="bg-BG" sz="2400" dirty="0" smtClean="0">
                <a:solidFill>
                  <a:srgbClr val="002060"/>
                </a:solidFill>
                <a:effectLst/>
              </a:rPr>
              <a:t/>
            </a:r>
            <a:br>
              <a:rPr lang="bg-BG" sz="2400" dirty="0" smtClean="0">
                <a:solidFill>
                  <a:srgbClr val="002060"/>
                </a:solidFill>
                <a:effectLst/>
              </a:rPr>
            </a:br>
            <a:r>
              <a:rPr lang="bg-BG" sz="2400" dirty="0" smtClean="0">
                <a:solidFill>
                  <a:srgbClr val="002060"/>
                </a:solidFill>
                <a:effectLst/>
              </a:rPr>
              <a:t/>
            </a:r>
            <a:br>
              <a:rPr lang="bg-BG" sz="2400" dirty="0" smtClean="0">
                <a:solidFill>
                  <a:srgbClr val="002060"/>
                </a:solidFill>
                <a:effectLst/>
              </a:rPr>
            </a:br>
            <a:r>
              <a:rPr lang="bg-BG" sz="2400" dirty="0" smtClean="0">
                <a:effectLst/>
              </a:rPr>
              <a:t>Процедура </a:t>
            </a:r>
            <a:r>
              <a:rPr lang="en-US" altLang="en-US" sz="2400" dirty="0">
                <a:effectLst/>
              </a:rPr>
              <a:t>BG16RFOP002-2.001</a:t>
            </a:r>
            <a:r>
              <a:rPr lang="en-US" sz="2400" dirty="0">
                <a:effectLst/>
              </a:rPr>
              <a:t/>
            </a:r>
            <a:br>
              <a:rPr lang="en-US" sz="2400" dirty="0">
                <a:effectLst/>
              </a:rPr>
            </a:br>
            <a:r>
              <a:rPr lang="bg-BG" sz="2400" dirty="0">
                <a:effectLst/>
              </a:rPr>
              <a:t>„Подобряване на производствения капацитет в МСП</a:t>
            </a:r>
            <a:r>
              <a:rPr lang="bg-BG" sz="2400" dirty="0" smtClean="0">
                <a:effectLst/>
              </a:rPr>
              <a:t>“</a:t>
            </a:r>
            <a:br>
              <a:rPr lang="bg-BG" sz="2400" dirty="0" smtClean="0">
                <a:effectLst/>
              </a:rPr>
            </a:br>
            <a:r>
              <a:rPr lang="bg-BG" sz="2400" dirty="0">
                <a:effectLst/>
              </a:rPr>
              <a:t/>
            </a:r>
            <a:br>
              <a:rPr lang="bg-BG" sz="2400" dirty="0">
                <a:effectLst/>
              </a:rPr>
            </a:br>
            <a:r>
              <a:rPr lang="bg-BG" altLang="en-US" sz="2400" dirty="0">
                <a:effectLst/>
              </a:rPr>
              <a:t>Главна дирекция „Европейски фондове за конкурентоспособност“</a:t>
            </a:r>
            <a:br>
              <a:rPr lang="bg-BG" altLang="en-US" sz="2400" dirty="0">
                <a:effectLst/>
              </a:rPr>
            </a:br>
            <a:r>
              <a:rPr lang="bg-BG" altLang="en-US" sz="2400" dirty="0">
                <a:effectLst/>
              </a:rPr>
              <a:t>Министерство на икономиката</a:t>
            </a:r>
            <a:r>
              <a:rPr lang="en-US" altLang="en-US" sz="2400" dirty="0">
                <a:effectLst/>
              </a:rPr>
              <a:t> </a:t>
            </a:r>
            <a:br>
              <a:rPr lang="en-US" altLang="en-US" sz="2400" dirty="0">
                <a:effectLst/>
              </a:rPr>
            </a:br>
            <a:r>
              <a:rPr lang="en-US" sz="2400" dirty="0"/>
              <a:t/>
            </a:r>
            <a:br>
              <a:rPr lang="en-US" sz="2400" dirty="0"/>
            </a:b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bg-BG" sz="2800" dirty="0" smtClean="0">
                <a:solidFill>
                  <a:srgbClr val="002060"/>
                </a:solidFill>
              </a:rPr>
              <a:t/>
            </a:r>
            <a:br>
              <a:rPr lang="bg-BG" sz="2800" dirty="0" smtClean="0">
                <a:solidFill>
                  <a:srgbClr val="002060"/>
                </a:solidFill>
              </a:rPr>
            </a:br>
            <a:endParaRPr lang="bg-BG" sz="2800" dirty="0">
              <a:solidFill>
                <a:srgbClr val="002060"/>
              </a:solidFill>
            </a:endParaRPr>
          </a:p>
        </p:txBody>
      </p:sp>
      <p:grpSp>
        <p:nvGrpSpPr>
          <p:cNvPr id="13315" name="Group 8"/>
          <p:cNvGrpSpPr>
            <a:grpSpLocks/>
          </p:cNvGrpSpPr>
          <p:nvPr/>
        </p:nvGrpSpPr>
        <p:grpSpPr bwMode="auto">
          <a:xfrm>
            <a:off x="1428750" y="5143500"/>
            <a:ext cx="6797675" cy="1511300"/>
            <a:chOff x="1428728" y="5143512"/>
            <a:chExt cx="6798281" cy="1512000"/>
          </a:xfrm>
        </p:grpSpPr>
        <p:pic>
          <p:nvPicPr>
            <p:cNvPr id="13316" name="Picture 6" descr="OPIC1BG_COLOR_DOWN.fw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74" y="5143512"/>
              <a:ext cx="2011935" cy="151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7" name="Picture 7" descr="textEU+LOGO.fw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28" y="5143512"/>
              <a:ext cx="1426950" cy="151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>
                <a:effectLst/>
              </a:rPr>
              <a:t>Въвеждане на </a:t>
            </a:r>
            <a:r>
              <a:rPr lang="bg-BG" sz="2800" dirty="0" smtClean="0">
                <a:effectLst/>
              </a:rPr>
              <a:t>сключени договори с изпълнител - 3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2348880"/>
            <a:ext cx="2664296" cy="3312368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След като въведете необходимата информация в „Юридически/Физически лица“ трябва да влезете в „Договори с изпълнители“, където попълвате данните за сключения договор с избрания изпълнител. За улеснение в меню „Изпълнител“ се визуализират всички въведени от вас юридически/физически лица, които е достатъчно да изберете от падащото меню.</a:t>
            </a:r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12776"/>
            <a:ext cx="5328592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59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>
                <a:effectLst/>
              </a:rPr>
              <a:t>Въвеждане на </a:t>
            </a:r>
            <a:r>
              <a:rPr lang="bg-BG" sz="2800" dirty="0" smtClean="0">
                <a:effectLst/>
              </a:rPr>
              <a:t>сключени договори с изпълнител - 4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1412776"/>
            <a:ext cx="3024336" cy="4896544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В случай че избраният изпълнител е обединение или е декларирал, че ще използва подизпълнител/и, трябва да маркирате </a:t>
            </a:r>
            <a:r>
              <a:rPr lang="bg-BG" sz="1400" b="1" dirty="0"/>
              <a:t>„Да“ </a:t>
            </a:r>
            <a:r>
              <a:rPr lang="bg-BG" sz="1400" dirty="0"/>
              <a:t>в поле „Има изпълнители или членове на обединението“. В менюто, което се отваря отдолу, попълвате данните за съответния/</a:t>
            </a:r>
            <a:r>
              <a:rPr lang="bg-BG" sz="1400" dirty="0" err="1"/>
              <a:t>ните</a:t>
            </a:r>
            <a:r>
              <a:rPr lang="bg-BG" sz="1400" dirty="0"/>
              <a:t> подизпълнител/ли или членовете на обединението. През бутон „Добави“ въвеждате толкова членове или подизпълнители, колкото е необходимо. </a:t>
            </a:r>
          </a:p>
          <a:p>
            <a:pPr marL="46037" indent="0" algn="just">
              <a:buNone/>
            </a:pPr>
            <a:r>
              <a:rPr lang="bg-BG" sz="1400" dirty="0"/>
              <a:t>След като приключите с въвеждането на изискуемите данни трябва да прикачите сканирано копие на сключения договор с избрания изпълнител и приложенията към него през „Прикачени документи“.</a:t>
            </a:r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5112568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275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err="1">
                <a:effectLst/>
              </a:rPr>
              <a:t>Въвеждане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детайли</a:t>
            </a:r>
            <a:r>
              <a:rPr lang="ru-RU" sz="2800" dirty="0">
                <a:effectLst/>
              </a:rPr>
              <a:t> за План за </a:t>
            </a:r>
            <a:r>
              <a:rPr lang="ru-RU" sz="2800" dirty="0" err="1">
                <a:effectLst/>
              </a:rPr>
              <a:t>разходване</a:t>
            </a:r>
            <a:r>
              <a:rPr lang="ru-RU" sz="2800" dirty="0">
                <a:effectLst/>
              </a:rPr>
              <a:t> на средства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00286" y="5733256"/>
            <a:ext cx="8208912" cy="808300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За да въведете План за разходване на средства към досието на договора/заповедта за БФП изберете раздел „Договор“ и активирайте команда „НОВ ПЛАН ЗА РАЗХОДВАНЕ НА СРЕДСТВАТА“: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015" y="1340768"/>
            <a:ext cx="5040560" cy="4232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98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err="1">
                <a:effectLst/>
              </a:rPr>
              <a:t>Въвеждане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детайли</a:t>
            </a:r>
            <a:r>
              <a:rPr lang="ru-RU" sz="2800" dirty="0">
                <a:effectLst/>
              </a:rPr>
              <a:t> за План за </a:t>
            </a:r>
            <a:r>
              <a:rPr lang="ru-RU" sz="2800" dirty="0" err="1">
                <a:effectLst/>
              </a:rPr>
              <a:t>разходване</a:t>
            </a:r>
            <a:r>
              <a:rPr lang="ru-RU" sz="2800" dirty="0">
                <a:effectLst/>
              </a:rPr>
              <a:t> на средства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67544" y="1484784"/>
            <a:ext cx="1440161" cy="4680520"/>
          </a:xfrm>
        </p:spPr>
        <p:txBody>
          <a:bodyPr/>
          <a:lstStyle/>
          <a:p>
            <a:pPr marL="46037" indent="0" algn="just">
              <a:buNone/>
            </a:pPr>
            <a:r>
              <a:rPr lang="ru-RU" sz="1400" dirty="0" err="1" smtClean="0"/>
              <a:t>Попълнете</a:t>
            </a:r>
            <a:r>
              <a:rPr lang="ru-RU" sz="1400" dirty="0" smtClean="0"/>
              <a:t> </a:t>
            </a:r>
            <a:r>
              <a:rPr lang="ru-RU" sz="1400" dirty="0" err="1"/>
              <a:t>исканата</a:t>
            </a:r>
            <a:r>
              <a:rPr lang="ru-RU" sz="1400" dirty="0"/>
              <a:t> информация в </a:t>
            </a:r>
            <a:r>
              <a:rPr lang="ru-RU" sz="1400" dirty="0" err="1"/>
              <a:t>генерираната</a:t>
            </a:r>
            <a:r>
              <a:rPr lang="ru-RU" sz="1400" dirty="0"/>
              <a:t> форма, </a:t>
            </a:r>
            <a:r>
              <a:rPr lang="ru-RU" sz="1400" dirty="0" err="1"/>
              <a:t>разпределени</a:t>
            </a:r>
            <a:r>
              <a:rPr lang="ru-RU" sz="1400" dirty="0"/>
              <a:t> по </a:t>
            </a:r>
            <a:r>
              <a:rPr lang="ru-RU" sz="1400" dirty="0" err="1"/>
              <a:t>тримесечие</a:t>
            </a:r>
            <a:r>
              <a:rPr lang="ru-RU" sz="1400" dirty="0"/>
              <a:t> от </a:t>
            </a:r>
            <a:r>
              <a:rPr lang="ru-RU" sz="1400" dirty="0" err="1"/>
              <a:t>изпълнението</a:t>
            </a:r>
            <a:r>
              <a:rPr lang="ru-RU" sz="1400" dirty="0"/>
              <a:t> на договора и по тип на разходите. </a:t>
            </a:r>
            <a:r>
              <a:rPr lang="en-US" sz="1400" dirty="0" smtClean="0"/>
              <a:t>         </a:t>
            </a:r>
            <a:r>
              <a:rPr lang="ru-RU" sz="1400" dirty="0" err="1" smtClean="0"/>
              <a:t>Системата</a:t>
            </a:r>
            <a:r>
              <a:rPr lang="ru-RU" sz="1400" dirty="0" smtClean="0"/>
              <a:t> </a:t>
            </a:r>
            <a:r>
              <a:rPr lang="ru-RU" sz="1400" dirty="0"/>
              <a:t>автоматично </a:t>
            </a:r>
            <a:r>
              <a:rPr lang="ru-RU" sz="1400" dirty="0" err="1"/>
              <a:t>сумира</a:t>
            </a:r>
            <a:r>
              <a:rPr lang="ru-RU" sz="1400" dirty="0"/>
              <a:t> </a:t>
            </a:r>
            <a:r>
              <a:rPr lang="ru-RU" sz="1400" dirty="0" err="1"/>
              <a:t>въведените</a:t>
            </a:r>
            <a:r>
              <a:rPr lang="ru-RU" sz="1400" dirty="0"/>
              <a:t> </a:t>
            </a:r>
            <a:r>
              <a:rPr lang="ru-RU" sz="1400" dirty="0" err="1"/>
              <a:t>стойности</a:t>
            </a:r>
            <a:r>
              <a:rPr lang="ru-RU" sz="1400" dirty="0"/>
              <a:t> в раздела с обща </a:t>
            </a:r>
            <a:r>
              <a:rPr lang="ru-RU" sz="1400" dirty="0" err="1"/>
              <a:t>стойност</a:t>
            </a:r>
            <a:r>
              <a:rPr lang="ru-RU" sz="1400" dirty="0"/>
              <a:t> на разходите.</a:t>
            </a:r>
            <a:endParaRPr lang="bg-BG" sz="1400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11" y="1340768"/>
            <a:ext cx="6569030" cy="4737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316" y="5733256"/>
            <a:ext cx="4695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733255"/>
            <a:ext cx="187220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42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err="1">
                <a:effectLst/>
              </a:rPr>
              <a:t>Въвеждане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детайли</a:t>
            </a:r>
            <a:r>
              <a:rPr lang="ru-RU" sz="2800" dirty="0">
                <a:effectLst/>
              </a:rPr>
              <a:t> за План за </a:t>
            </a:r>
            <a:r>
              <a:rPr lang="ru-RU" sz="2800" dirty="0" err="1">
                <a:effectLst/>
              </a:rPr>
              <a:t>разходване</a:t>
            </a:r>
            <a:r>
              <a:rPr lang="ru-RU" sz="2800" dirty="0">
                <a:effectLst/>
              </a:rPr>
              <a:t> на средства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67544" y="1484784"/>
            <a:ext cx="8208912" cy="864096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След като сте избрали бутон „Продължи“ системата извършва проверка на въведените данни. Ако системата не открие допуснати грешки и/или предпоставки за възможни грешки след извършената проверка формулярът се зарежда в режим за преглед и можете да промените статуса на документа на „приключен“ чрез избор на бутон „Приключи“:</a:t>
            </a:r>
          </a:p>
          <a:p>
            <a:pPr marL="46037" indent="0" algn="just">
              <a:buNone/>
            </a:pPr>
            <a:endParaRPr lang="bg-BG" sz="1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780928"/>
            <a:ext cx="5832647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ontent Placeholder 3"/>
          <p:cNvSpPr>
            <a:spLocks noGrp="1"/>
          </p:cNvSpPr>
          <p:nvPr>
            <p:ph sz="quarter" idx="13"/>
          </p:nvPr>
        </p:nvSpPr>
        <p:spPr>
          <a:xfrm>
            <a:off x="395536" y="5301208"/>
            <a:ext cx="8208912" cy="1080120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При успешно приключване системата запазва данните, визуализира съобщението „План за разходване на средствата е приключен успешно.“. Въведеният план за разходване на средствата се класира в раздел „3. Версии на план за разходване на средствата“ в досието на </a:t>
            </a:r>
            <a:r>
              <a:rPr lang="bg-BG" sz="1400" dirty="0" smtClean="0"/>
              <a:t>договора</a:t>
            </a:r>
            <a:r>
              <a:rPr lang="en-US" sz="1400" dirty="0" smtClean="0"/>
              <a:t>, </a:t>
            </a:r>
            <a:r>
              <a:rPr lang="bg-BG" sz="1400" dirty="0" smtClean="0"/>
              <a:t>както е показано на следващия слайд:</a:t>
            </a:r>
            <a:endParaRPr lang="bg-BG" sz="1400" dirty="0"/>
          </a:p>
          <a:p>
            <a:pPr marL="46037" indent="0" algn="just">
              <a:buNone/>
            </a:pP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329555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192" y="1628800"/>
            <a:ext cx="6571615" cy="46611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259632" y="188640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2800" dirty="0" err="1" smtClean="0">
                <a:effectLst/>
              </a:rPr>
              <a:t>Въвеждане</a:t>
            </a:r>
            <a:r>
              <a:rPr lang="ru-RU" sz="2800" dirty="0" smtClean="0">
                <a:effectLst/>
              </a:rPr>
              <a:t> на </a:t>
            </a:r>
            <a:r>
              <a:rPr lang="ru-RU" sz="2800" dirty="0" err="1" smtClean="0">
                <a:effectLst/>
              </a:rPr>
              <a:t>детайли</a:t>
            </a:r>
            <a:r>
              <a:rPr lang="ru-RU" sz="2800" dirty="0" smtClean="0">
                <a:effectLst/>
              </a:rPr>
              <a:t> за План за </a:t>
            </a:r>
            <a:r>
              <a:rPr lang="ru-RU" sz="2800" dirty="0" err="1" smtClean="0">
                <a:effectLst/>
              </a:rPr>
              <a:t>разходване</a:t>
            </a:r>
            <a:r>
              <a:rPr lang="ru-RU" sz="2800" dirty="0" smtClean="0">
                <a:effectLst/>
              </a:rPr>
              <a:t> на средства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298233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59632" y="188640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err="1">
                <a:effectLst/>
              </a:rPr>
              <a:t>Подаване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искане</a:t>
            </a:r>
            <a:r>
              <a:rPr lang="ru-RU" sz="2800" dirty="0">
                <a:effectLst/>
              </a:rPr>
              <a:t> за </a:t>
            </a:r>
            <a:r>
              <a:rPr lang="ru-RU" sz="2800" dirty="0" err="1">
                <a:effectLst/>
              </a:rPr>
              <a:t>авансово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плащане</a:t>
            </a:r>
            <a:endParaRPr lang="bg-BG" sz="28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93" y="2204864"/>
            <a:ext cx="6365240" cy="345630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68313" y="1484313"/>
            <a:ext cx="8207375" cy="720551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От пакет отчетни документи избираме Искане за авансово плащане, в което се попълват маркираните задължителни полета и </a:t>
            </a:r>
            <a:r>
              <a:rPr lang="bg-BG" sz="1400" dirty="0" smtClean="0"/>
              <a:t>чрез бутона </a:t>
            </a:r>
            <a:r>
              <a:rPr lang="bg-BG" sz="1400" dirty="0"/>
              <a:t>„Добави</a:t>
            </a:r>
            <a:r>
              <a:rPr lang="bg-BG" sz="1400" dirty="0" smtClean="0"/>
              <a:t>“  преминаваме…... </a:t>
            </a:r>
            <a:endParaRPr lang="bg-BG" sz="1400" dirty="0"/>
          </a:p>
          <a:p>
            <a:pPr marL="46037" indent="0" algn="just">
              <a:buNone/>
            </a:pPr>
            <a:endParaRPr lang="bg-BG" sz="1400" dirty="0"/>
          </a:p>
        </p:txBody>
      </p:sp>
    </p:spTree>
    <p:extLst>
      <p:ext uri="{BB962C8B-B14F-4D97-AF65-F5344CB8AC3E}">
        <p14:creationId xmlns:p14="http://schemas.microsoft.com/office/powerpoint/2010/main" val="250202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59632" y="188640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err="1">
                <a:effectLst/>
              </a:rPr>
              <a:t>Подаване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искане</a:t>
            </a:r>
            <a:r>
              <a:rPr lang="ru-RU" sz="2800" dirty="0">
                <a:effectLst/>
              </a:rPr>
              <a:t> за </a:t>
            </a:r>
            <a:r>
              <a:rPr lang="ru-RU" sz="2800" dirty="0" err="1">
                <a:effectLst/>
              </a:rPr>
              <a:t>авансово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плащане</a:t>
            </a:r>
            <a:endParaRPr lang="bg-BG" sz="28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68313" y="1484313"/>
            <a:ext cx="8207375" cy="720551"/>
          </a:xfrm>
        </p:spPr>
        <p:txBody>
          <a:bodyPr/>
          <a:lstStyle/>
          <a:p>
            <a:pPr marL="46037" indent="0">
              <a:buNone/>
            </a:pPr>
            <a:r>
              <a:rPr lang="bg-BG" sz="1400" dirty="0"/>
              <a:t>В ред „Искане за плащане“ чрез бутон „Добави“ избираме „Авансово, подлежащо на верификация съгласно чл. 131 от Регламент ЕС 1303/2013“ и </a:t>
            </a:r>
            <a:r>
              <a:rPr lang="bg-BG" sz="1400" dirty="0" smtClean="0"/>
              <a:t>преминаваме в документ „Искане за плащане“ чрез бутона </a:t>
            </a:r>
            <a:r>
              <a:rPr lang="bg-BG" sz="1400" dirty="0"/>
              <a:t>„Продължи“.</a:t>
            </a:r>
          </a:p>
          <a:p>
            <a:pPr marL="46037" indent="0" algn="just">
              <a:buNone/>
            </a:pPr>
            <a:endParaRPr lang="bg-BG" sz="1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551" y="2276872"/>
            <a:ext cx="6099175" cy="3877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852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59632" y="188640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err="1">
                <a:effectLst/>
              </a:rPr>
              <a:t>Подаване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искане</a:t>
            </a:r>
            <a:r>
              <a:rPr lang="ru-RU" sz="2800" dirty="0">
                <a:effectLst/>
              </a:rPr>
              <a:t> за </a:t>
            </a:r>
            <a:r>
              <a:rPr lang="ru-RU" sz="2800" dirty="0" err="1">
                <a:effectLst/>
              </a:rPr>
              <a:t>авансово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плащане</a:t>
            </a:r>
            <a:endParaRPr lang="bg-BG" sz="28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11906" y="1340049"/>
            <a:ext cx="8207375" cy="504527"/>
          </a:xfrm>
        </p:spPr>
        <p:txBody>
          <a:bodyPr/>
          <a:lstStyle/>
          <a:p>
            <a:pPr marL="46037" indent="0">
              <a:buNone/>
            </a:pPr>
            <a:r>
              <a:rPr lang="bg-BG" sz="1400" dirty="0"/>
              <a:t>В „Общи </a:t>
            </a:r>
            <a:r>
              <a:rPr lang="bg-BG" sz="1400" dirty="0" smtClean="0"/>
              <a:t>данни</a:t>
            </a:r>
            <a:r>
              <a:rPr lang="bg-BG" sz="1400" dirty="0"/>
              <a:t>“ за искане за плащане се посочва сума на авансовото искане за плащане, банковата сметка и регистрация по ДДС.</a:t>
            </a:r>
          </a:p>
          <a:p>
            <a:pPr marL="46037" indent="0" algn="just">
              <a:buNone/>
            </a:pPr>
            <a:endParaRPr lang="bg-BG" sz="1400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5976664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58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59632" y="188640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err="1">
                <a:effectLst/>
              </a:rPr>
              <a:t>Подаване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искане</a:t>
            </a:r>
            <a:r>
              <a:rPr lang="ru-RU" sz="2800" dirty="0">
                <a:effectLst/>
              </a:rPr>
              <a:t> за </a:t>
            </a:r>
            <a:r>
              <a:rPr lang="ru-RU" sz="2800" dirty="0" err="1">
                <a:effectLst/>
              </a:rPr>
              <a:t>авансово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плащане</a:t>
            </a:r>
            <a:endParaRPr lang="bg-BG" sz="28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68313" y="1484313"/>
            <a:ext cx="8207375" cy="504527"/>
          </a:xfrm>
        </p:spPr>
        <p:txBody>
          <a:bodyPr/>
          <a:lstStyle/>
          <a:p>
            <a:pPr marL="46037" indent="0">
              <a:buNone/>
            </a:pPr>
            <a:r>
              <a:rPr lang="ru-RU" sz="1400" dirty="0"/>
              <a:t>С бутон „</a:t>
            </a:r>
            <a:r>
              <a:rPr lang="ru-RU" sz="1400" dirty="0" err="1"/>
              <a:t>Продължи</a:t>
            </a:r>
            <a:r>
              <a:rPr lang="ru-RU" sz="1400" dirty="0"/>
              <a:t>“ </a:t>
            </a:r>
            <a:r>
              <a:rPr lang="ru-RU" sz="1400" dirty="0" err="1"/>
              <a:t>преминаваме</a:t>
            </a:r>
            <a:r>
              <a:rPr lang="ru-RU" sz="1400" dirty="0"/>
              <a:t> </a:t>
            </a:r>
            <a:r>
              <a:rPr lang="ru-RU" sz="1400" dirty="0" err="1"/>
              <a:t>към</a:t>
            </a:r>
            <a:r>
              <a:rPr lang="ru-RU" sz="1400" dirty="0"/>
              <a:t> секция „</a:t>
            </a:r>
            <a:r>
              <a:rPr lang="ru-RU" sz="1400" dirty="0" err="1"/>
              <a:t>Прикачени</a:t>
            </a:r>
            <a:r>
              <a:rPr lang="ru-RU" sz="1400" dirty="0"/>
              <a:t> </a:t>
            </a:r>
            <a:r>
              <a:rPr lang="ru-RU" sz="1400" dirty="0" err="1"/>
              <a:t>документи</a:t>
            </a:r>
            <a:r>
              <a:rPr lang="ru-RU" sz="1400" dirty="0"/>
              <a:t>“, </a:t>
            </a:r>
            <a:r>
              <a:rPr lang="ru-RU" sz="1400" dirty="0" err="1"/>
              <a:t>като</a:t>
            </a:r>
            <a:r>
              <a:rPr lang="ru-RU" sz="1400" dirty="0"/>
              <a:t> </a:t>
            </a:r>
            <a:r>
              <a:rPr lang="ru-RU" sz="1400" dirty="0" err="1"/>
              <a:t>добавяме</a:t>
            </a:r>
            <a:r>
              <a:rPr lang="ru-RU" sz="1400" dirty="0"/>
              <a:t> </a:t>
            </a:r>
            <a:r>
              <a:rPr lang="ru-RU" sz="1400" dirty="0" err="1"/>
              <a:t>последователно</a:t>
            </a:r>
            <a:r>
              <a:rPr lang="ru-RU" sz="1400" dirty="0"/>
              <a:t> </a:t>
            </a:r>
            <a:r>
              <a:rPr lang="ru-RU" sz="1400" dirty="0" err="1"/>
              <a:t>визуализираните</a:t>
            </a:r>
            <a:r>
              <a:rPr lang="ru-RU" sz="1400" dirty="0"/>
              <a:t> </a:t>
            </a:r>
            <a:r>
              <a:rPr lang="ru-RU" sz="1400" dirty="0" err="1"/>
              <a:t>документи</a:t>
            </a:r>
            <a:r>
              <a:rPr lang="ru-RU" sz="1400" dirty="0"/>
              <a:t>, с „</a:t>
            </a:r>
            <a:r>
              <a:rPr lang="ru-RU" sz="1400" dirty="0" err="1"/>
              <a:t>добави</a:t>
            </a:r>
            <a:r>
              <a:rPr lang="ru-RU" sz="1400" dirty="0"/>
              <a:t>“:</a:t>
            </a:r>
            <a:endParaRPr lang="bg-BG" sz="1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5976664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0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83768" y="188641"/>
            <a:ext cx="3636085" cy="576064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 smtClean="0">
                <a:effectLst/>
                <a:cs typeface="Arial" pitchFamily="34" charset="0"/>
              </a:rPr>
              <a:t>Вход в системата</a:t>
            </a:r>
            <a:endParaRPr lang="bg-BG" sz="2800" dirty="0"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755576" y="908720"/>
            <a:ext cx="7632848" cy="1584176"/>
          </a:xfrm>
        </p:spPr>
        <p:txBody>
          <a:bodyPr/>
          <a:lstStyle/>
          <a:p>
            <a:pPr algn="just"/>
            <a:r>
              <a:rPr lang="en-US" b="1" dirty="0">
                <a:solidFill>
                  <a:schemeClr val="accent6"/>
                </a:solidFill>
                <a:hlinkClick r:id="rId2"/>
              </a:rPr>
              <a:t>https://</a:t>
            </a:r>
            <a:r>
              <a:rPr lang="en-US" b="1" dirty="0" smtClean="0">
                <a:solidFill>
                  <a:schemeClr val="accent6"/>
                </a:solidFill>
                <a:hlinkClick r:id="rId2"/>
              </a:rPr>
              <a:t>eumis2020.government.bg/Report</a:t>
            </a:r>
            <a:r>
              <a:rPr lang="en-US" b="1" dirty="0" smtClean="0">
                <a:solidFill>
                  <a:schemeClr val="accent6"/>
                </a:solidFill>
              </a:rPr>
              <a:t>  </a:t>
            </a:r>
            <a:r>
              <a:rPr lang="en-US" dirty="0" smtClean="0"/>
              <a:t>- </a:t>
            </a:r>
            <a:r>
              <a:rPr lang="ru-RU" dirty="0" smtClean="0"/>
              <a:t>За </a:t>
            </a:r>
            <a:r>
              <a:rPr lang="ru-RU" dirty="0"/>
              <a:t>да </a:t>
            </a:r>
            <a:r>
              <a:rPr lang="ru-RU" dirty="0" err="1"/>
              <a:t>прегледате</a:t>
            </a:r>
            <a:r>
              <a:rPr lang="ru-RU" dirty="0"/>
              <a:t> договор/</a:t>
            </a:r>
            <a:r>
              <a:rPr lang="ru-RU" dirty="0" err="1"/>
              <a:t>заповед</a:t>
            </a:r>
            <a:r>
              <a:rPr lang="ru-RU" dirty="0"/>
              <a:t> за БФП </a:t>
            </a:r>
            <a:r>
              <a:rPr lang="ru-RU" dirty="0" err="1"/>
              <a:t>влезте</a:t>
            </a:r>
            <a:r>
              <a:rPr lang="ru-RU" dirty="0"/>
              <a:t> в </a:t>
            </a:r>
            <a:r>
              <a:rPr lang="ru-RU" dirty="0" err="1"/>
              <a:t>профила</a:t>
            </a:r>
            <a:r>
              <a:rPr lang="ru-RU" dirty="0"/>
              <a:t> си на </a:t>
            </a:r>
            <a:r>
              <a:rPr lang="ru-RU" dirty="0" err="1"/>
              <a:t>оторизиран</a:t>
            </a:r>
            <a:r>
              <a:rPr lang="ru-RU" dirty="0"/>
              <a:t> от </a:t>
            </a:r>
            <a:r>
              <a:rPr lang="ru-RU" dirty="0" err="1"/>
              <a:t>бенефициента</a:t>
            </a:r>
            <a:r>
              <a:rPr lang="ru-RU" dirty="0"/>
              <a:t> </a:t>
            </a:r>
            <a:r>
              <a:rPr lang="ru-RU" dirty="0" err="1"/>
              <a:t>потребител</a:t>
            </a:r>
            <a:r>
              <a:rPr lang="ru-RU" dirty="0"/>
              <a:t>. Можете да влезете с </a:t>
            </a:r>
            <a:r>
              <a:rPr lang="ru-RU" dirty="0" err="1"/>
              <a:t>парола</a:t>
            </a:r>
            <a:r>
              <a:rPr lang="ru-RU" dirty="0"/>
              <a:t>, </a:t>
            </a:r>
            <a:r>
              <a:rPr lang="ru-RU" dirty="0" err="1"/>
              <a:t>ако</a:t>
            </a:r>
            <a:r>
              <a:rPr lang="ru-RU" dirty="0"/>
              <a:t> </a:t>
            </a:r>
            <a:r>
              <a:rPr lang="ru-RU" dirty="0" err="1"/>
              <a:t>Вашият</a:t>
            </a:r>
            <a:r>
              <a:rPr lang="ru-RU" dirty="0"/>
              <a:t> </a:t>
            </a:r>
            <a:r>
              <a:rPr lang="ru-RU" dirty="0" err="1"/>
              <a:t>профил</a:t>
            </a:r>
            <a:r>
              <a:rPr lang="ru-RU" dirty="0"/>
              <a:t> е </a:t>
            </a:r>
            <a:r>
              <a:rPr lang="ru-RU" dirty="0" err="1"/>
              <a:t>ръководителя</a:t>
            </a:r>
            <a:r>
              <a:rPr lang="ru-RU" dirty="0"/>
              <a:t> на проекта от страна на </a:t>
            </a:r>
            <a:r>
              <a:rPr lang="ru-RU" dirty="0" err="1"/>
              <a:t>бенефициента</a:t>
            </a:r>
            <a:r>
              <a:rPr lang="ru-RU" dirty="0"/>
              <a:t>. </a:t>
            </a:r>
            <a:r>
              <a:rPr lang="ru-RU" dirty="0" err="1"/>
              <a:t>Този</a:t>
            </a:r>
            <a:r>
              <a:rPr lang="ru-RU" dirty="0"/>
              <a:t> </a:t>
            </a:r>
            <a:r>
              <a:rPr lang="ru-RU" dirty="0" err="1"/>
              <a:t>достъп</a:t>
            </a:r>
            <a:r>
              <a:rPr lang="ru-RU" dirty="0"/>
              <a:t> се </a:t>
            </a:r>
            <a:r>
              <a:rPr lang="ru-RU" dirty="0" err="1"/>
              <a:t>осъществява</a:t>
            </a:r>
            <a:r>
              <a:rPr lang="ru-RU" dirty="0"/>
              <a:t> с </a:t>
            </a:r>
            <a:r>
              <a:rPr lang="ru-RU" dirty="0" err="1"/>
              <a:t>помощта</a:t>
            </a:r>
            <a:r>
              <a:rPr lang="ru-RU" dirty="0"/>
              <a:t> на </a:t>
            </a:r>
            <a:r>
              <a:rPr lang="ru-RU" dirty="0" err="1"/>
              <a:t>потребителско</a:t>
            </a:r>
            <a:r>
              <a:rPr lang="ru-RU" dirty="0"/>
              <a:t> </a:t>
            </a:r>
            <a:r>
              <a:rPr lang="ru-RU" dirty="0" err="1"/>
              <a:t>име</a:t>
            </a:r>
            <a:r>
              <a:rPr lang="ru-RU" dirty="0"/>
              <a:t> и </a:t>
            </a:r>
            <a:r>
              <a:rPr lang="ru-RU" dirty="0" err="1"/>
              <a:t>парола</a:t>
            </a:r>
            <a:r>
              <a:rPr lang="ru-RU" dirty="0"/>
              <a:t> и е предназначен само за </a:t>
            </a:r>
            <a:r>
              <a:rPr lang="ru-RU" dirty="0" err="1"/>
              <a:t>Ръководителя</a:t>
            </a:r>
            <a:r>
              <a:rPr lang="ru-RU" dirty="0"/>
              <a:t> на проекта от страна на </a:t>
            </a:r>
            <a:r>
              <a:rPr lang="ru-RU" dirty="0" err="1"/>
              <a:t>бенефициента</a:t>
            </a:r>
            <a:r>
              <a:rPr lang="ru-RU" dirty="0"/>
              <a:t>. </a:t>
            </a:r>
            <a:r>
              <a:rPr lang="ru-RU" dirty="0" err="1"/>
              <a:t>Правата</a:t>
            </a:r>
            <a:r>
              <a:rPr lang="ru-RU" dirty="0"/>
              <a:t> се предоставят от </a:t>
            </a:r>
            <a:r>
              <a:rPr lang="ru-RU" dirty="0" err="1" smtClean="0"/>
              <a:t>Управляващия</a:t>
            </a:r>
            <a:r>
              <a:rPr lang="ru-RU" dirty="0" smtClean="0"/>
              <a:t> орган </a:t>
            </a:r>
            <a:r>
              <a:rPr lang="ru-RU" dirty="0"/>
              <a:t>на </a:t>
            </a:r>
            <a:r>
              <a:rPr lang="ru-RU" dirty="0" err="1"/>
              <a:t>съответната</a:t>
            </a:r>
            <a:r>
              <a:rPr lang="ru-RU" dirty="0"/>
              <a:t> оперативна </a:t>
            </a:r>
            <a:r>
              <a:rPr lang="ru-RU" dirty="0" err="1"/>
              <a:t>програма</a:t>
            </a:r>
            <a:r>
              <a:rPr lang="ru-RU" dirty="0"/>
              <a:t>, по </a:t>
            </a:r>
            <a:r>
              <a:rPr lang="ru-RU" dirty="0" err="1"/>
              <a:t>която</a:t>
            </a:r>
            <a:r>
              <a:rPr lang="ru-RU" dirty="0"/>
              <a:t> се </a:t>
            </a:r>
            <a:r>
              <a:rPr lang="ru-RU" dirty="0" err="1"/>
              <a:t>финансира</a:t>
            </a:r>
            <a:r>
              <a:rPr lang="ru-RU" dirty="0"/>
              <a:t> </a:t>
            </a:r>
            <a:r>
              <a:rPr lang="ru-RU" dirty="0" err="1"/>
              <a:t>договорът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7" name="Content Placeholder 4"/>
          <p:cNvPicPr>
            <a:picLocks noGrp="1"/>
          </p:cNvPicPr>
          <p:nvPr>
            <p:ph idx="1"/>
          </p:nvPr>
        </p:nvPicPr>
        <p:blipFill rotWithShape="1">
          <a:blip r:embed="rId3"/>
          <a:srcRect l="12154" t="20871" r="21217" b="18677"/>
          <a:stretch/>
        </p:blipFill>
        <p:spPr bwMode="auto">
          <a:xfrm>
            <a:off x="1043608" y="2564904"/>
            <a:ext cx="7269465" cy="37099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5817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259632" y="188640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2pPr>
            <a:lvl3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3pPr>
            <a:lvl4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4pPr>
            <a:lvl5pPr marL="319088" indent="-319088" algn="r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C3260C"/>
              </a:buClr>
              <a:buSzPct val="128000"/>
              <a:buFont typeface="Georgia" pitchFamily="18" charset="0"/>
              <a:buChar char="*"/>
              <a:defRPr sz="4600" b="1">
                <a:solidFill>
                  <a:schemeClr val="tx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ru-RU" sz="2800" dirty="0" err="1">
                <a:effectLst/>
              </a:rPr>
              <a:t>Подаване</a:t>
            </a:r>
            <a:r>
              <a:rPr lang="ru-RU" sz="2800" dirty="0">
                <a:effectLst/>
              </a:rPr>
              <a:t> на </a:t>
            </a:r>
            <a:r>
              <a:rPr lang="ru-RU" sz="2800" dirty="0" err="1">
                <a:effectLst/>
              </a:rPr>
              <a:t>искане</a:t>
            </a:r>
            <a:r>
              <a:rPr lang="ru-RU" sz="2800" dirty="0">
                <a:effectLst/>
              </a:rPr>
              <a:t> за </a:t>
            </a:r>
            <a:r>
              <a:rPr lang="ru-RU" sz="2800" dirty="0" err="1">
                <a:effectLst/>
              </a:rPr>
              <a:t>авансово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плащане</a:t>
            </a:r>
            <a:endParaRPr lang="bg-BG" sz="28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68313" y="1484313"/>
            <a:ext cx="8207375" cy="864567"/>
          </a:xfrm>
        </p:spPr>
        <p:txBody>
          <a:bodyPr/>
          <a:lstStyle/>
          <a:p>
            <a:pPr marL="46037" indent="0">
              <a:buNone/>
            </a:pPr>
            <a:r>
              <a:rPr lang="bg-BG" sz="1400" dirty="0"/>
              <a:t>По този начин системата генерира документ „Искане за плащане“, като част от пакет „Авансово искане за плащане“, което се финализира </a:t>
            </a:r>
            <a:r>
              <a:rPr lang="bg-BG" sz="1400" dirty="0" smtClean="0"/>
              <a:t>чрез бутон „Изпращане </a:t>
            </a:r>
            <a:r>
              <a:rPr lang="bg-BG" sz="1400" dirty="0"/>
              <a:t>на пакет отчетен документ“</a:t>
            </a:r>
            <a:endParaRPr lang="bg-BG" sz="1400" dirty="0">
              <a:effectLst/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659" y="2348880"/>
            <a:ext cx="5817870" cy="41846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622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5814" y="2420888"/>
            <a:ext cx="7272808" cy="223224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dirty="0" smtClean="0">
                <a:effectLst/>
              </a:rPr>
              <a:t>Благодаря за вниманието!</a:t>
            </a:r>
            <a:endParaRPr lang="bg-BG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65104"/>
            <a:ext cx="27527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511925" cy="1368152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 smtClean="0">
                <a:effectLst/>
                <a:cs typeface="Arial" pitchFamily="34" charset="0"/>
              </a:rPr>
              <a:t>Във</a:t>
            </a:r>
            <a:r>
              <a:rPr lang="en-US" sz="2800" dirty="0" smtClean="0">
                <a:effectLst/>
                <a:cs typeface="Arial" pitchFamily="34" charset="0"/>
              </a:rPr>
              <a:t>e</a:t>
            </a:r>
            <a:r>
              <a:rPr lang="bg-BG" sz="2800" dirty="0" err="1" smtClean="0">
                <a:effectLst/>
                <a:cs typeface="Arial" pitchFamily="34" charset="0"/>
              </a:rPr>
              <a:t>ждане</a:t>
            </a:r>
            <a:r>
              <a:rPr lang="bg-BG" sz="2800" dirty="0" smtClean="0">
                <a:effectLst/>
                <a:cs typeface="Arial" pitchFamily="34" charset="0"/>
              </a:rPr>
              <a:t> </a:t>
            </a:r>
            <a:r>
              <a:rPr lang="bg-BG" sz="2800" dirty="0">
                <a:effectLst/>
                <a:cs typeface="Arial" pitchFamily="34" charset="0"/>
              </a:rPr>
              <a:t>и актуализиране на „Процедури за избор на изпълнител</a:t>
            </a:r>
            <a:r>
              <a:rPr lang="bg-BG" sz="2800" dirty="0" smtClean="0">
                <a:effectLst/>
                <a:cs typeface="Arial" pitchFamily="34" charset="0"/>
              </a:rPr>
              <a:t>“</a:t>
            </a:r>
            <a:r>
              <a:rPr lang="en-US" sz="2800" dirty="0" smtClean="0">
                <a:effectLst/>
                <a:cs typeface="Arial" pitchFamily="34" charset="0"/>
              </a:rPr>
              <a:t> – 1 </a:t>
            </a:r>
            <a:endParaRPr lang="bg-BG" sz="2800" dirty="0">
              <a:cs typeface="Arial" pitchFamily="34" charset="0"/>
            </a:endParaRPr>
          </a:p>
        </p:txBody>
      </p:sp>
      <p:pic>
        <p:nvPicPr>
          <p:cNvPr id="10" name="Content Placeholder 9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08912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996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7505" y="692696"/>
            <a:ext cx="3240360" cy="2122589"/>
          </a:xfrm>
        </p:spPr>
        <p:txBody>
          <a:bodyPr/>
          <a:lstStyle/>
          <a:p>
            <a:pPr marL="0" indent="0" algn="ctr">
              <a:buNone/>
            </a:pPr>
            <a:r>
              <a:rPr lang="bg-BG" dirty="0">
                <a:cs typeface="Arial" pitchFamily="34" charset="0"/>
              </a:rPr>
              <a:t>Във</a:t>
            </a:r>
            <a:r>
              <a:rPr lang="en-US" dirty="0">
                <a:cs typeface="Arial" pitchFamily="34" charset="0"/>
              </a:rPr>
              <a:t>e</a:t>
            </a:r>
            <a:r>
              <a:rPr lang="bg-BG" dirty="0" err="1">
                <a:cs typeface="Arial" pitchFamily="34" charset="0"/>
              </a:rPr>
              <a:t>ждане</a:t>
            </a:r>
            <a:r>
              <a:rPr lang="bg-BG" dirty="0">
                <a:cs typeface="Arial" pitchFamily="34" charset="0"/>
              </a:rPr>
              <a:t> и актуализиране на „Процедури за избор на изпълнител“</a:t>
            </a:r>
            <a:r>
              <a:rPr lang="en-US" dirty="0">
                <a:cs typeface="Arial" pitchFamily="34" charset="0"/>
              </a:rPr>
              <a:t> – </a:t>
            </a:r>
            <a:r>
              <a:rPr lang="bg-BG" dirty="0" smtClean="0">
                <a:cs typeface="Arial" pitchFamily="34" charset="0"/>
              </a:rPr>
              <a:t>2</a:t>
            </a:r>
            <a:endParaRPr lang="bg-BG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323528" y="3573016"/>
            <a:ext cx="3024336" cy="2232248"/>
          </a:xfrm>
        </p:spPr>
        <p:txBody>
          <a:bodyPr/>
          <a:lstStyle/>
          <a:p>
            <a:pPr algn="just"/>
            <a:r>
              <a:rPr lang="bg-BG" dirty="0"/>
              <a:t>След зареждане на екрана ще видите автоматично генерирани, заложените процедури в „План за външно възлагане“ (част ДБФП), като през </a:t>
            </a:r>
            <a:r>
              <a:rPr lang="bg-BG" b="1" dirty="0"/>
              <a:t>„Редакция“</a:t>
            </a:r>
            <a:r>
              <a:rPr lang="bg-BG" dirty="0"/>
              <a:t> може да актуализирате при необходимост </a:t>
            </a:r>
            <a:r>
              <a:rPr lang="bg-BG" dirty="0" smtClean="0"/>
              <a:t>съответната </a:t>
            </a:r>
            <a:r>
              <a:rPr lang="bg-BG" dirty="0"/>
              <a:t>предвидена процедура. </a:t>
            </a:r>
          </a:p>
          <a:p>
            <a:endParaRPr lang="bg-BG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5228977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972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1988840"/>
            <a:ext cx="4464496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827584" y="1700808"/>
            <a:ext cx="3240360" cy="4320480"/>
          </a:xfrm>
        </p:spPr>
        <p:txBody>
          <a:bodyPr/>
          <a:lstStyle/>
          <a:p>
            <a:pPr algn="just"/>
            <a:r>
              <a:rPr lang="bg-BG" dirty="0" smtClean="0"/>
              <a:t>Когато </a:t>
            </a:r>
            <a:r>
              <a:rPr lang="bg-BG" dirty="0"/>
              <a:t>приключите и сте сигурни, че сте попълнили окончателния вариант, натискате последователно бутони </a:t>
            </a:r>
            <a:r>
              <a:rPr lang="bg-BG" b="1" dirty="0"/>
              <a:t>„Продължи“ </a:t>
            </a:r>
            <a:r>
              <a:rPr lang="bg-BG" dirty="0"/>
              <a:t>и </a:t>
            </a:r>
            <a:r>
              <a:rPr lang="bg-BG" b="1" dirty="0"/>
              <a:t>„Приключи“.</a:t>
            </a:r>
            <a:endParaRPr lang="bg-BG" dirty="0"/>
          </a:p>
          <a:p>
            <a:pPr algn="just"/>
            <a:r>
              <a:rPr lang="bg-BG" dirty="0"/>
              <a:t> </a:t>
            </a:r>
          </a:p>
          <a:p>
            <a:pPr algn="just"/>
            <a:r>
              <a:rPr lang="bg-BG" dirty="0"/>
              <a:t>Задължително след като прегледате и/или актуализирате предвидените процедури, трябва да изпратите писмо до УО, чрез раздел „Кореспонденция“, в което да посочите, че това са актуалните, планирани процедури за избор на изпълнител. След извършване на проверка от страна на УО ще получите през „Кореспонденция“ отговор с одобрение или забележки за корекция на процедурите за избор на изпълнител.</a:t>
            </a:r>
          </a:p>
          <a:p>
            <a:endParaRPr lang="bg-BG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511925" cy="1368152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 smtClean="0">
                <a:effectLst/>
                <a:cs typeface="Arial" pitchFamily="34" charset="0"/>
              </a:rPr>
              <a:t>Във</a:t>
            </a:r>
            <a:r>
              <a:rPr lang="en-US" sz="2800" dirty="0" smtClean="0">
                <a:effectLst/>
                <a:cs typeface="Arial" pitchFamily="34" charset="0"/>
              </a:rPr>
              <a:t>e</a:t>
            </a:r>
            <a:r>
              <a:rPr lang="bg-BG" sz="2800" dirty="0" err="1" smtClean="0">
                <a:effectLst/>
                <a:cs typeface="Arial" pitchFamily="34" charset="0"/>
              </a:rPr>
              <a:t>ждане</a:t>
            </a:r>
            <a:r>
              <a:rPr lang="bg-BG" sz="2800" dirty="0" smtClean="0">
                <a:effectLst/>
                <a:cs typeface="Arial" pitchFamily="34" charset="0"/>
              </a:rPr>
              <a:t> </a:t>
            </a:r>
            <a:r>
              <a:rPr lang="bg-BG" sz="2800" dirty="0">
                <a:effectLst/>
                <a:cs typeface="Arial" pitchFamily="34" charset="0"/>
              </a:rPr>
              <a:t>и актуализиране на „Процедури за избор на изпълнител</a:t>
            </a:r>
            <a:r>
              <a:rPr lang="bg-BG" sz="2800" dirty="0" smtClean="0">
                <a:effectLst/>
                <a:cs typeface="Arial" pitchFamily="34" charset="0"/>
              </a:rPr>
              <a:t>“</a:t>
            </a:r>
            <a:r>
              <a:rPr lang="en-US" sz="2800" dirty="0" smtClean="0">
                <a:effectLst/>
                <a:cs typeface="Arial" pitchFamily="34" charset="0"/>
              </a:rPr>
              <a:t> – </a:t>
            </a:r>
            <a:r>
              <a:rPr lang="bg-BG" sz="2800" dirty="0" smtClean="0">
                <a:effectLst/>
                <a:cs typeface="Arial" pitchFamily="34" charset="0"/>
              </a:rPr>
              <a:t>3</a:t>
            </a:r>
            <a:endParaRPr lang="bg-BG" sz="28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720080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 smtClean="0">
                <a:effectLst/>
              </a:rPr>
              <a:t>Кореспонденция - 1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11560" y="1698702"/>
            <a:ext cx="3240360" cy="3601804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Чрез раздел „Кореспонденция“ ще се извършва подаването на всички документи, подлежащи на проверка от страна на УО. </a:t>
            </a:r>
            <a:r>
              <a:rPr lang="bg-BG" sz="1400" b="1" dirty="0"/>
              <a:t>Към всяка кореспонденция бенефициентът </a:t>
            </a:r>
            <a:r>
              <a:rPr lang="bg-BG" sz="1400" b="1" dirty="0" smtClean="0"/>
              <a:t>следва да прикачи </a:t>
            </a:r>
            <a:r>
              <a:rPr lang="bg-BG" sz="1400" b="1" dirty="0"/>
              <a:t>в системата Декларация по образец, която подписва с квалифициран електронен подпис (КЕП). С декларацията бенефициентът поема отговорност за идентичността на прикачените сканирани документи в системата, с оригиналните такива (на хартиен носител), съхранявани в досието по проекта. </a:t>
            </a:r>
            <a:endParaRPr lang="bg-BG" sz="1400" dirty="0"/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4"/>
          </p:nvPr>
        </p:nvPicPr>
        <p:blipFill rotWithShape="1">
          <a:blip r:embed="rId2"/>
          <a:srcRect l="19139" t="39694" r="19936" b="24865"/>
          <a:stretch/>
        </p:blipFill>
        <p:spPr bwMode="auto">
          <a:xfrm>
            <a:off x="4139953" y="1124744"/>
            <a:ext cx="4513190" cy="22272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/>
          <a:srcRect l="18821" t="20414" r="20255" b="18344"/>
          <a:stretch/>
        </p:blipFill>
        <p:spPr bwMode="auto">
          <a:xfrm>
            <a:off x="4139952" y="3499604"/>
            <a:ext cx="4490894" cy="28097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131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043608" y="836712"/>
            <a:ext cx="6984776" cy="5328592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Сред документите подлежащи на проверка от страна на УО са:</a:t>
            </a:r>
          </a:p>
          <a:p>
            <a:pPr lvl="0" algn="just"/>
            <a:r>
              <a:rPr lang="bg-BG" sz="1400" b="1" dirty="0" smtClean="0"/>
              <a:t>Искане </a:t>
            </a:r>
            <a:r>
              <a:rPr lang="bg-BG" sz="1400" b="1" dirty="0"/>
              <a:t>за изменение на договора за безвъзмездна финансова помощ</a:t>
            </a:r>
            <a:r>
              <a:rPr lang="bg-BG" sz="1400" dirty="0"/>
              <a:t> (трябва да представите документите описани в </a:t>
            </a:r>
            <a:r>
              <a:rPr lang="bg-BG" sz="1400" i="1" dirty="0"/>
              <a:t>„Ръководство за изпълнение на договори за безвъзмездна финансова помощ по оперативна програма „</a:t>
            </a:r>
            <a:r>
              <a:rPr lang="bg-BG" sz="1400" i="1" dirty="0" err="1"/>
              <a:t>Инoвации</a:t>
            </a:r>
            <a:r>
              <a:rPr lang="bg-BG" sz="1400" i="1" dirty="0"/>
              <a:t> и конкурентоспособност“ 2014-2020“.);</a:t>
            </a:r>
            <a:endParaRPr lang="bg-BG" sz="1400" dirty="0"/>
          </a:p>
          <a:p>
            <a:pPr lvl="0" algn="just"/>
            <a:r>
              <a:rPr lang="bg-BG" sz="1400" b="1" dirty="0"/>
              <a:t>Документация от провеждани тръжни процедури (документация за откриване на процедура; оценителен протокол; сключен/проект на договор)</a:t>
            </a:r>
            <a:r>
              <a:rPr lang="bg-BG" sz="1400" dirty="0"/>
              <a:t> (трябва да представите документите описани в </a:t>
            </a:r>
            <a:r>
              <a:rPr lang="bg-BG" sz="1400" i="1" dirty="0"/>
              <a:t>„Ръководство за изпълнение на договори за безвъзмездна финансова помощ по оперативна програма „</a:t>
            </a:r>
            <a:r>
              <a:rPr lang="bg-BG" sz="1400" i="1" dirty="0" err="1"/>
              <a:t>Инoвации</a:t>
            </a:r>
            <a:r>
              <a:rPr lang="bg-BG" sz="1400" i="1" dirty="0"/>
              <a:t> и конкурентоспособност“ 2014-2020</a:t>
            </a:r>
            <a:r>
              <a:rPr lang="bg-BG" sz="1400" i="1" dirty="0" smtClean="0"/>
              <a:t>“.);</a:t>
            </a:r>
          </a:p>
          <a:p>
            <a:pPr lvl="0" algn="just"/>
            <a:r>
              <a:rPr lang="bg-BG" sz="1400" b="1" dirty="0"/>
              <a:t>План за изпълнение/Дейности по </a:t>
            </a:r>
            <a:r>
              <a:rPr lang="bg-BG" sz="1400" b="1" dirty="0" smtClean="0"/>
              <a:t>проекта </a:t>
            </a:r>
            <a:endParaRPr lang="bg-BG" sz="1400" i="1" dirty="0" smtClean="0"/>
          </a:p>
          <a:p>
            <a:pPr marL="46037" indent="0" algn="just">
              <a:buNone/>
            </a:pPr>
            <a:r>
              <a:rPr lang="bg-BG" sz="1400" dirty="0" smtClean="0"/>
              <a:t>При </a:t>
            </a:r>
            <a:r>
              <a:rPr lang="bg-BG" sz="1400" dirty="0"/>
              <a:t>изпращане на нова кореспонденция отбелязвате кратко и ясно в поле „Тема“ вида на документацията, а в поле „Съдържание“ описвате документите, които сте прикачили. Не забравяйте да качите всички необходими документи в „Прикачени документи</a:t>
            </a:r>
            <a:r>
              <a:rPr lang="bg-BG" sz="1400" dirty="0" smtClean="0"/>
              <a:t>“.</a:t>
            </a:r>
            <a:endParaRPr lang="bg-BG" sz="1400" dirty="0"/>
          </a:p>
          <a:p>
            <a:pPr marL="46037" indent="0" algn="just">
              <a:buNone/>
            </a:pPr>
            <a:r>
              <a:rPr lang="bg-BG" sz="1400" dirty="0"/>
              <a:t>В случай че УО има забележки ще ви бъде изпратено искане чрез раздел „Кореспонденция“. След отстраняване на неточностите изпращате коригираните документи или разяснения отново по същия начин</a:t>
            </a:r>
            <a:r>
              <a:rPr lang="bg-BG" sz="1400" dirty="0" smtClean="0"/>
              <a:t>.</a:t>
            </a:r>
            <a:endParaRPr lang="bg-BG" sz="1400" dirty="0"/>
          </a:p>
          <a:p>
            <a:pPr marL="46037" indent="0" algn="just">
              <a:buNone/>
            </a:pPr>
            <a:r>
              <a:rPr lang="bg-BG" sz="1400" b="1" dirty="0"/>
              <a:t>Прикачените документи/файлове следва да бъдат кратко и ясно наименувани и също така трябва да имате предвид, че системата не позволява прикачването на файлове с размер по – голям от 20 MB.</a:t>
            </a:r>
            <a:endParaRPr lang="bg-BG" sz="1400" dirty="0"/>
          </a:p>
          <a:p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11925" cy="648072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 smtClean="0">
                <a:effectLst/>
              </a:rPr>
              <a:t>Кореспонденция - 2</a:t>
            </a:r>
            <a:r>
              <a:rPr lang="bg-BG" dirty="0">
                <a:effectLst/>
              </a:rPr>
              <a:t/>
            </a:r>
            <a:br>
              <a:rPr lang="bg-BG" dirty="0">
                <a:effectLst/>
              </a:rPr>
            </a:b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2583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>
                <a:effectLst/>
              </a:rPr>
              <a:t>Въвеждане на </a:t>
            </a:r>
            <a:r>
              <a:rPr lang="bg-BG" sz="2800" dirty="0" smtClean="0">
                <a:effectLst/>
              </a:rPr>
              <a:t>сключени договори с изпълнител - 1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827584" y="1268760"/>
            <a:ext cx="3168352" cy="4497682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За да въведете в системата сключен договор трябва да минете през две задължителни стъпки. Първо да въведете данните на избрания изпълнител през </a:t>
            </a:r>
            <a:r>
              <a:rPr lang="bg-BG" sz="1400" dirty="0" smtClean="0"/>
              <a:t>„</a:t>
            </a:r>
            <a:r>
              <a:rPr lang="bg-BG" sz="1400" dirty="0"/>
              <a:t>1. Юридически/Физически лица“. В случай че избрания изпълнител е обединение или е декларирал, че ще използва подизпълнител/и, трябва да </a:t>
            </a:r>
            <a:r>
              <a:rPr lang="bg-BG" sz="1400" dirty="0" smtClean="0"/>
              <a:t>въведете </a:t>
            </a:r>
            <a:r>
              <a:rPr lang="bg-BG" sz="1400" dirty="0"/>
              <a:t>и техните данни също, отново през „1. Юридически/Физически лица“. След това трябва да въведете данните на сключения договор през „2. Договори с изпълнители“. </a:t>
            </a:r>
            <a:r>
              <a:rPr lang="bg-BG" sz="1400" b="1" dirty="0"/>
              <a:t>Обръщаме внимание, че в случай че няма въведен сключен договор с изпълнител, системата няма да позволи да създадете и подадете междинен/финален отчет</a:t>
            </a:r>
            <a:r>
              <a:rPr lang="bg-BG" sz="1400" b="1" dirty="0" smtClean="0"/>
              <a:t>!!!</a:t>
            </a:r>
            <a:endParaRPr lang="bg-BG" sz="1400" dirty="0"/>
          </a:p>
        </p:txBody>
      </p:sp>
      <p:pic>
        <p:nvPicPr>
          <p:cNvPr id="6" name="Content Placeholder 5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628800"/>
            <a:ext cx="4752528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042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192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bg-BG" sz="2800" dirty="0">
                <a:effectLst/>
              </a:rPr>
              <a:t>Въвеждане на </a:t>
            </a:r>
            <a:r>
              <a:rPr lang="bg-BG" sz="2800" dirty="0" smtClean="0">
                <a:effectLst/>
              </a:rPr>
              <a:t>сключени договори с изпълнител - 2</a:t>
            </a:r>
            <a:endParaRPr lang="bg-BG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2636912"/>
            <a:ext cx="2736304" cy="2520280"/>
          </a:xfrm>
        </p:spPr>
        <p:txBody>
          <a:bodyPr/>
          <a:lstStyle/>
          <a:p>
            <a:pPr marL="46037" indent="0" algn="just">
              <a:buNone/>
            </a:pPr>
            <a:r>
              <a:rPr lang="bg-BG" sz="1400" dirty="0"/>
              <a:t>Системата е свързана с търговския регистър и в случай че избрания изпълнител е българско юридическо лице, което е регистрирано в него, може чрез бутон „Търси по </a:t>
            </a:r>
            <a:r>
              <a:rPr lang="bg-BG" sz="1400" dirty="0" smtClean="0"/>
              <a:t>Булстат“, след като сте въвели </a:t>
            </a:r>
            <a:r>
              <a:rPr lang="bg-BG" sz="1400" dirty="0" err="1" smtClean="0"/>
              <a:t>Булстата</a:t>
            </a:r>
            <a:r>
              <a:rPr lang="bg-BG" sz="1400" dirty="0" smtClean="0"/>
              <a:t>, </a:t>
            </a:r>
            <a:r>
              <a:rPr lang="bg-BG" sz="1400" dirty="0"/>
              <a:t>да извлечете данните, вместо да ги въвеждате на ръка:</a:t>
            </a:r>
          </a:p>
        </p:txBody>
      </p:sp>
      <p:pic>
        <p:nvPicPr>
          <p:cNvPr id="7" name="Content Placeholder 6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84784"/>
            <a:ext cx="5400600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59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3166</TotalTime>
  <Words>1191</Words>
  <Application>Microsoft Office PowerPoint</Application>
  <PresentationFormat>On-screen Show (4:3)</PresentationFormat>
  <Paragraphs>49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Slipstream</vt:lpstr>
      <vt:lpstr>Инструкция за отчитането на ДБФП в Информационна система за управление и наблюдение на средствата от ЕС в България 2020 (ИСУН 2020)  Процедура BG16RFOP002-2.001 „Подобряване на производствения капацитет в МСП“  Главна дирекция „Европейски фондове за конкурентоспособност“ Министерство на икономиката     </vt:lpstr>
      <vt:lpstr>Вход в системата</vt:lpstr>
      <vt:lpstr>Въвeждане и актуализиране на „Процедури за избор на изпълнител“ – 1 </vt:lpstr>
      <vt:lpstr>Въвeждане и актуализиране на „Процедури за избор на изпълнител“ – 2</vt:lpstr>
      <vt:lpstr>Въвeждане и актуализиране на „Процедури за избор на изпълнител“ – 3</vt:lpstr>
      <vt:lpstr>Кореспонденция - 1</vt:lpstr>
      <vt:lpstr>Кореспонденция - 2 </vt:lpstr>
      <vt:lpstr>Въвеждане на сключени договори с изпълнител - 1</vt:lpstr>
      <vt:lpstr>Въвеждане на сключени договори с изпълнител - 2</vt:lpstr>
      <vt:lpstr>Въвеждане на сключени договори с изпълнител - 3</vt:lpstr>
      <vt:lpstr>Въвеждане на сключени договори с изпълнител - 4</vt:lpstr>
      <vt:lpstr>Въвеждане на детайли за План за разходване на средства</vt:lpstr>
      <vt:lpstr>Въвеждане на детайли за План за разходване на средства</vt:lpstr>
      <vt:lpstr>Въвеждане на детайли за План за разходване на средства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Увеличаване на иновационния капацитет на МСП за повишаване на тяхната конкурентоспособност</dc:title>
  <dc:creator>rkutsarova</dc:creator>
  <cp:lastModifiedBy>ystoichkov</cp:lastModifiedBy>
  <cp:revision>483</cp:revision>
  <cp:lastPrinted>2013-01-16T11:39:54Z</cp:lastPrinted>
  <dcterms:created xsi:type="dcterms:W3CDTF">2012-10-16T03:19:42Z</dcterms:created>
  <dcterms:modified xsi:type="dcterms:W3CDTF">2016-01-14T07:58:06Z</dcterms:modified>
</cp:coreProperties>
</file>